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9" r:id="rId3"/>
    <p:sldId id="290" r:id="rId4"/>
    <p:sldId id="291" r:id="rId5"/>
    <p:sldId id="293" r:id="rId6"/>
    <p:sldId id="294" r:id="rId7"/>
    <p:sldId id="292" r:id="rId8"/>
    <p:sldId id="295" r:id="rId9"/>
    <p:sldId id="296" r:id="rId10"/>
    <p:sldId id="297" r:id="rId11"/>
    <p:sldId id="298" r:id="rId12"/>
    <p:sldId id="299" r:id="rId13"/>
    <p:sldId id="300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3DCAF8-4AB7-0A6F-39DF-8590E33B5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26CF5CC-50F9-A66A-0A6B-617AB557F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DAE40BA-B20F-39B4-1867-8BD64EE47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2287-9DA6-4538-A1C0-58358372FA2D}" type="datetimeFigureOut">
              <a:rPr lang="sv-SE" smtClean="0"/>
              <a:t>2026-03-06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A3F4277-8099-C667-64CB-BEC3769D9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937DD7-0354-4894-C499-E398FF95F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6A00A-CAF7-42C2-B297-145B03B826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0113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9B4B63-FF86-E8EB-CE57-56175A852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C820367-7473-E096-1FBB-A0C0C9F9C1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ADF76E6-816B-B740-BBBC-9D34FD174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2287-9DA6-4538-A1C0-58358372FA2D}" type="datetimeFigureOut">
              <a:rPr lang="sv-SE" smtClean="0"/>
              <a:t>2026-03-06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E1DC4B5-B727-4CEB-09A6-1D46D6117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B91288-F8DE-AC15-E53C-ABB4AC3E5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6A00A-CAF7-42C2-B297-145B03B826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0908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F9785495-F5E9-CF67-3B7B-2F18EEEF85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1CC95EA-9B71-87C7-877E-B0F4DA8D5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00B1277-CAA2-29CB-AB25-00876C97A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2287-9DA6-4538-A1C0-58358372FA2D}" type="datetimeFigureOut">
              <a:rPr lang="sv-SE" smtClean="0"/>
              <a:t>2026-03-06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F5EC8D9-1D54-C7D5-04B4-7AB8B3AF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C589DE3-757F-F11E-6FA3-6550AC4E1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6A00A-CAF7-42C2-B297-145B03B826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2588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F1BDE1-D15F-DAB6-321A-D9F361AB1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41A296D-8DC4-3801-DC72-1FDA40D80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D53951E-9A8C-8E25-8E27-C0D4FAA1E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2287-9DA6-4538-A1C0-58358372FA2D}" type="datetimeFigureOut">
              <a:rPr lang="sv-SE" smtClean="0"/>
              <a:t>2026-03-06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832E7E3-025E-1DDE-22FF-F1A3CB861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84770C-88F7-9FF9-BA87-C1C3B665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6A00A-CAF7-42C2-B297-145B03B826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7745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03F341-053D-9737-38BE-4A221FF25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23A3BD5-2F07-B67C-5B60-67DBA7AEF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0911C7D-96FB-EEEF-08AA-929323EDE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2287-9DA6-4538-A1C0-58358372FA2D}" type="datetimeFigureOut">
              <a:rPr lang="sv-SE" smtClean="0"/>
              <a:t>2026-03-06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0B1A90D-6805-6ED3-CC3B-48F517B33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FC4EA56-50ED-4047-BEF5-E7BA23383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6A00A-CAF7-42C2-B297-145B03B826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2080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104309-A23F-8DB0-9E1A-C5517DF44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549CD5-E27D-2060-68F5-9D3EC7FE3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8932B2C-D0CA-DD2C-9F94-A31BA22C5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036FED4-0982-5C2A-EF9D-B66FACC5C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2287-9DA6-4538-A1C0-58358372FA2D}" type="datetimeFigureOut">
              <a:rPr lang="sv-SE" smtClean="0"/>
              <a:t>2026-03-06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F8E5F65-AF6D-C6D7-C8AE-AF490BD6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55BF322-B0DA-4CA7-868F-37348A68B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6A00A-CAF7-42C2-B297-145B03B826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4819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E4C8FE-925D-5FF3-06F1-1EDB5B083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6E7F5C9-6A0F-9D16-8822-6BA90F0B8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5F89C67-D80E-DA90-F65C-FC07C3DF1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170D462-9A53-9C46-7658-EBAABFEB63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E72AD27-0D46-ECFF-41B5-89F94B6221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3010F42-19DC-B9A7-563E-B23456F51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2287-9DA6-4538-A1C0-58358372FA2D}" type="datetimeFigureOut">
              <a:rPr lang="sv-SE" smtClean="0"/>
              <a:t>2026-03-06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B8AE621-7B9F-BEC6-5B47-0BF978710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DD20169-94F0-C873-B741-8FCD4C083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6A00A-CAF7-42C2-B297-145B03B826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0147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FEC696-35D6-DDBC-4B8A-AA8511C2C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4F08E8F-7C1E-D4DF-83F5-0A489E9C6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2287-9DA6-4538-A1C0-58358372FA2D}" type="datetimeFigureOut">
              <a:rPr lang="sv-SE" smtClean="0"/>
              <a:t>2026-03-06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5A35F99-1454-3442-FBA3-CF1BD8BEB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CCDB606-441B-6FF2-0A68-B9B7C2B32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6A00A-CAF7-42C2-B297-145B03B826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5464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7C93308-3D65-F4FA-2529-4A3F63613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2287-9DA6-4538-A1C0-58358372FA2D}" type="datetimeFigureOut">
              <a:rPr lang="sv-SE" smtClean="0"/>
              <a:t>2026-03-06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FC642E0-0068-C2D6-8F92-6544F7818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6DC79FA-54B6-3E61-DC2A-D1991942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6A00A-CAF7-42C2-B297-145B03B826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231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F6B635-A8FB-D93C-9A78-DA2A6ACA0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556CD8D-8617-25B6-BD6E-F3D47E5BF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9EB8554-6F2D-44B5-45EA-B5B0B0E16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3A3B016-E3C3-7B21-90C6-DC5917DEA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2287-9DA6-4538-A1C0-58358372FA2D}" type="datetimeFigureOut">
              <a:rPr lang="sv-SE" smtClean="0"/>
              <a:t>2026-03-06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1C3E775-56E6-8F33-4522-A2BE50A85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497A662-0D80-FF8F-D228-3280DCB9F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6A00A-CAF7-42C2-B297-145B03B826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8313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7450AA-42D5-01EF-2F85-CE4CCCBD0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829BF0B-F42A-BAB2-0DEC-CFB2A4E07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4DFAD8F-E657-B91A-D191-FB55922E6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27B5ADB-1DA0-9CB5-2A44-1545F4CB9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2287-9DA6-4538-A1C0-58358372FA2D}" type="datetimeFigureOut">
              <a:rPr lang="sv-SE" smtClean="0"/>
              <a:t>2026-03-06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400069F-C928-E280-1F7B-50A4AB81A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111ECB9-A568-E44C-DC99-270E5391D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6A00A-CAF7-42C2-B297-145B03B826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562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E1D01EF-C75E-B455-EF0E-3E5E156F2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7950631-EDF8-DB6D-E684-75A948E74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1ECDA02-C088-1304-E634-BB54932B08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3B2287-9DA6-4538-A1C0-58358372FA2D}" type="datetimeFigureOut">
              <a:rPr lang="sv-SE" smtClean="0"/>
              <a:t>2026-03-06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E040B04-3819-E7EA-5E4C-29F181A49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1BDE06-E408-6E18-BEEC-B80147E8B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B6A00A-CAF7-42C2-B297-145B03B826A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36195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e.se/play/ur/program/181825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vUZ0MGseJ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54FD3C-3DD0-C391-6E47-1D2FB4C834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Biologi 2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FF0BEEF-2EBD-70ED-F213-2FBB969ECE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Ansvar och Skydd</a:t>
            </a:r>
          </a:p>
        </p:txBody>
      </p:sp>
    </p:spTree>
    <p:extLst>
      <p:ext uri="{BB962C8B-B14F-4D97-AF65-F5344CB8AC3E}">
        <p14:creationId xmlns:p14="http://schemas.microsoft.com/office/powerpoint/2010/main" val="3396612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ACAE4B-1652-5018-6DD6-7D5F02BB5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Abort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B52C051-4CBC-324B-0410-45CB06DA4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Ibland avbryts en graviditet på grund av </a:t>
            </a:r>
            <a:r>
              <a:rPr lang="sv-SE" i="1" dirty="0"/>
              <a:t>missfall</a:t>
            </a:r>
            <a:r>
              <a:rPr lang="sv-SE" dirty="0"/>
              <a:t> (spontan abort)</a:t>
            </a:r>
          </a:p>
          <a:p>
            <a:pPr lvl="1"/>
            <a:r>
              <a:rPr lang="sv-SE" dirty="0"/>
              <a:t>Beror ofta på att äggcellen eller spermien hade en felaktig kromosomuppsättning </a:t>
            </a:r>
          </a:p>
          <a:p>
            <a:pPr lvl="1"/>
            <a:r>
              <a:rPr lang="sv-SE" dirty="0"/>
              <a:t>Många missfall inträffar så tidigt att kvinnan ännu inte vet att hon är gravid</a:t>
            </a:r>
          </a:p>
          <a:p>
            <a:r>
              <a:rPr lang="sv-SE" dirty="0"/>
              <a:t>När graviditet avbryts på konstgjord väg talar man om </a:t>
            </a:r>
            <a:r>
              <a:rPr lang="sv-SE" i="1" dirty="0"/>
              <a:t>framkallad abort</a:t>
            </a:r>
            <a:r>
              <a:rPr lang="sv-SE" dirty="0"/>
              <a:t>, eller enbart </a:t>
            </a:r>
            <a:r>
              <a:rPr lang="sv-SE" i="1" dirty="0"/>
              <a:t>abort</a:t>
            </a:r>
            <a:r>
              <a:rPr lang="sv-SE" dirty="0"/>
              <a:t> </a:t>
            </a:r>
          </a:p>
          <a:p>
            <a:pPr lvl="1"/>
            <a:r>
              <a:rPr lang="sv-SE" dirty="0"/>
              <a:t>Under de första 18 veckorna bestämmer kvinnan själv om hon ska föda eller inte </a:t>
            </a:r>
          </a:p>
          <a:p>
            <a:pPr lvl="1"/>
            <a:r>
              <a:rPr lang="sv-SE" dirty="0"/>
              <a:t>Abort måste utföras av en läkare </a:t>
            </a:r>
          </a:p>
          <a:p>
            <a:pPr lvl="1"/>
            <a:r>
              <a:rPr lang="sv-SE" dirty="0"/>
              <a:t>Innan 9:e vecka kan abort utföras med </a:t>
            </a:r>
            <a:r>
              <a:rPr lang="sv-SE" i="1" dirty="0"/>
              <a:t>abortpiller </a:t>
            </a:r>
            <a:r>
              <a:rPr lang="sv-SE" dirty="0"/>
              <a:t>som blockerar progesteron </a:t>
            </a:r>
          </a:p>
          <a:p>
            <a:pPr lvl="1"/>
            <a:r>
              <a:rPr lang="sv-SE" dirty="0"/>
              <a:t>Bör göras någon gång under de 12 första veckorna (fostret är så litet) </a:t>
            </a:r>
          </a:p>
          <a:p>
            <a:pPr lvl="1"/>
            <a:r>
              <a:rPr lang="sv-SE" dirty="0"/>
              <a:t>Att få abort mellan den 12:e och 18:e vecka krävs samtal med en kurator</a:t>
            </a:r>
          </a:p>
          <a:p>
            <a:pPr lvl="1"/>
            <a:r>
              <a:rPr lang="sv-SE" dirty="0"/>
              <a:t>Efter den 18:e krävs ett speciellt tillstånd</a:t>
            </a:r>
          </a:p>
        </p:txBody>
      </p:sp>
    </p:spTree>
    <p:extLst>
      <p:ext uri="{BB962C8B-B14F-4D97-AF65-F5344CB8AC3E}">
        <p14:creationId xmlns:p14="http://schemas.microsoft.com/office/powerpoint/2010/main" val="2227022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BA787C-8499-ED6F-7789-11AF33D69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text, papper, bok, meny&#10;&#10;AI-genererat innehåll kan vara felaktigt.">
            <a:extLst>
              <a:ext uri="{FF2B5EF4-FFF2-40B4-BE49-F238E27FC236}">
                <a16:creationId xmlns:a16="http://schemas.microsoft.com/office/drawing/2014/main" id="{F0ECA63E-F523-7468-8F4C-B31C268F0F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9" t="4017" r="25359" b="2815"/>
          <a:stretch>
            <a:fillRect/>
          </a:stretch>
        </p:blipFill>
        <p:spPr>
          <a:xfrm rot="5400000">
            <a:off x="2667369" y="-1786645"/>
            <a:ext cx="6857261" cy="10432029"/>
          </a:xfrm>
        </p:spPr>
      </p:pic>
    </p:spTree>
    <p:extLst>
      <p:ext uri="{BB962C8B-B14F-4D97-AF65-F5344CB8AC3E}">
        <p14:creationId xmlns:p14="http://schemas.microsoft.com/office/powerpoint/2010/main" val="1320858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979BB2-A9F7-79A9-C5CB-E1D1B478C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Sex och Kärlek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D92C3E1-A6B5-B9AB-6AEF-16D35C648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hlinkClick r:id="rId2"/>
              </a:rPr>
              <a:t>https://www.ne.se/play/ur/program/181825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69876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7AFBDF-099F-6F97-C239-EABF3B8C9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Könsidentitet och sexuell läggning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6F6A76F-6738-6D22-7EC1-F5D143970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hlinkClick r:id="rId2"/>
              </a:rPr>
              <a:t>https://www.youtube.com/watch?v=evUZ0MGseJY</a:t>
            </a:r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2882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15E67B3-2989-5BA1-F096-4CFC7E5A0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Skydd vid sex 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5D4E9EBC-27BA-7B19-C3B9-DF9A13078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Skydd mot graviditet och sexuella överförbara sjukdomar med hjälp av </a:t>
            </a:r>
            <a:r>
              <a:rPr lang="sv-SE" i="1" dirty="0"/>
              <a:t>preventivmetoder </a:t>
            </a:r>
            <a:r>
              <a:rPr lang="sv-SE" dirty="0"/>
              <a:t>och </a:t>
            </a:r>
            <a:r>
              <a:rPr lang="sv-SE" i="1" dirty="0"/>
              <a:t>preventivmedel </a:t>
            </a:r>
            <a:endParaRPr lang="sv-SE" dirty="0"/>
          </a:p>
          <a:p>
            <a:r>
              <a:rPr lang="sv-SE" dirty="0"/>
              <a:t>Preventivmetoder: </a:t>
            </a:r>
          </a:p>
          <a:p>
            <a:pPr lvl="1"/>
            <a:r>
              <a:rPr lang="sv-SE" i="1" dirty="0"/>
              <a:t>Avbrutet samlag </a:t>
            </a:r>
            <a:r>
              <a:rPr lang="sv-SE" dirty="0"/>
              <a:t>– mannen drar ut penis ur slidan innan utlösning </a:t>
            </a:r>
          </a:p>
          <a:p>
            <a:pPr lvl="2"/>
            <a:r>
              <a:rPr lang="sv-SE" dirty="0"/>
              <a:t>Mannen kanske inte kontrollerar sig </a:t>
            </a:r>
          </a:p>
          <a:p>
            <a:pPr lvl="2"/>
            <a:r>
              <a:rPr lang="sv-SE" dirty="0"/>
              <a:t>Spermier finns i försatsen </a:t>
            </a:r>
          </a:p>
          <a:p>
            <a:pPr lvl="1"/>
            <a:r>
              <a:rPr lang="sv-SE" i="1" dirty="0"/>
              <a:t>Säkra perioder </a:t>
            </a:r>
            <a:r>
              <a:rPr lang="sv-SE" dirty="0"/>
              <a:t>– dagarna strax före mens och dagarna strax efter mens har kvinnan troligen inget ägg som kan befruktas </a:t>
            </a:r>
          </a:p>
        </p:txBody>
      </p:sp>
    </p:spTree>
    <p:extLst>
      <p:ext uri="{BB962C8B-B14F-4D97-AF65-F5344CB8AC3E}">
        <p14:creationId xmlns:p14="http://schemas.microsoft.com/office/powerpoint/2010/main" val="3106560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2FB2CC-7C35-5636-506D-2348F2C96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Preventivmedel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5E0EE7E-4388-58A0-3A6F-3592E1D6D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/>
              <a:t>Kondom</a:t>
            </a:r>
            <a:r>
              <a:rPr lang="sv-SE" dirty="0"/>
              <a:t> </a:t>
            </a:r>
          </a:p>
          <a:p>
            <a:r>
              <a:rPr lang="sv-SE" dirty="0"/>
              <a:t>En hylsa av tunt gummi som rullas ut över en styv penis före sex</a:t>
            </a:r>
          </a:p>
          <a:p>
            <a:r>
              <a:rPr lang="sv-SE" dirty="0"/>
              <a:t>Sperman samlas i kondomen vid utlösningen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 err="1"/>
              <a:t>Femidom</a:t>
            </a:r>
            <a:r>
              <a:rPr lang="sv-SE" dirty="0"/>
              <a:t> </a:t>
            </a:r>
          </a:p>
          <a:p>
            <a:r>
              <a:rPr lang="sv-SE" dirty="0"/>
              <a:t>Kvinnans motsvarighet till kondom </a:t>
            </a:r>
          </a:p>
          <a:p>
            <a:r>
              <a:rPr lang="sv-SE" dirty="0"/>
              <a:t>Förs in i slidan eller även in via analöppningen </a:t>
            </a:r>
          </a:p>
        </p:txBody>
      </p:sp>
    </p:spTree>
    <p:extLst>
      <p:ext uri="{BB962C8B-B14F-4D97-AF65-F5344CB8AC3E}">
        <p14:creationId xmlns:p14="http://schemas.microsoft.com/office/powerpoint/2010/main" val="661925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2B6D6-B2AF-F7AE-7005-0E9867FAE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2C0C40-5D6C-9413-19A1-A63C6E22E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Preventivmedel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03CEEFE-A4E1-D62A-89B2-00EFBBC52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/>
              <a:t>P-piller </a:t>
            </a:r>
          </a:p>
          <a:p>
            <a:r>
              <a:rPr lang="sv-SE" dirty="0"/>
              <a:t>Preventiv-pillar </a:t>
            </a:r>
          </a:p>
          <a:p>
            <a:r>
              <a:rPr lang="sv-SE" dirty="0"/>
              <a:t>Innehåller syntetiskt framställt östrogen och progesteron som hämmar hypofysens utsöndring av FSH och LH</a:t>
            </a:r>
          </a:p>
          <a:p>
            <a:pPr lvl="1"/>
            <a:r>
              <a:rPr lang="sv-SE" dirty="0"/>
              <a:t>Ägglossningen upphör </a:t>
            </a:r>
          </a:p>
          <a:p>
            <a:pPr lvl="1"/>
            <a:r>
              <a:rPr lang="sv-SE" dirty="0"/>
              <a:t>Förstärker en slempropp som finns i ingången från slidan till livmodern</a:t>
            </a:r>
          </a:p>
          <a:p>
            <a:r>
              <a:rPr lang="sv-SE" dirty="0"/>
              <a:t>Östrogen ökar risken för blodpropp och bröstcancer </a:t>
            </a:r>
          </a:p>
          <a:p>
            <a:r>
              <a:rPr lang="sv-SE" dirty="0"/>
              <a:t>P-piller minskar risken för cancer i äggstockarna, livmoderslemhinnan och tarmen </a:t>
            </a:r>
          </a:p>
        </p:txBody>
      </p:sp>
    </p:spTree>
    <p:extLst>
      <p:ext uri="{BB962C8B-B14F-4D97-AF65-F5344CB8AC3E}">
        <p14:creationId xmlns:p14="http://schemas.microsoft.com/office/powerpoint/2010/main" val="1799026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98880C-2272-9D6A-A13D-ED2103D59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Preventivmedel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DA9E845-6FDD-D1D5-D09C-EDD213EB2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Akut-p-piller</a:t>
            </a:r>
          </a:p>
          <a:p>
            <a:r>
              <a:rPr lang="sv-SE" dirty="0"/>
              <a:t>Kallas även </a:t>
            </a:r>
            <a:r>
              <a:rPr lang="sv-SE" i="1" dirty="0"/>
              <a:t>dagen-efter-piller</a:t>
            </a:r>
            <a:endParaRPr lang="sv-SE" dirty="0"/>
          </a:p>
          <a:p>
            <a:r>
              <a:rPr lang="sv-SE" dirty="0"/>
              <a:t>Skydd mot oönskad graviditet i efterhand </a:t>
            </a:r>
          </a:p>
          <a:p>
            <a:r>
              <a:rPr lang="sv-SE" dirty="0"/>
              <a:t>Måste tas inom 3 dagar efter samlaget, men helst ASAP </a:t>
            </a:r>
          </a:p>
          <a:p>
            <a:r>
              <a:rPr lang="sv-SE" dirty="0"/>
              <a:t>Pillret innehåller ett hormon som skjuter upp ägglossningen </a:t>
            </a:r>
          </a:p>
          <a:p>
            <a:r>
              <a:rPr lang="sv-SE" dirty="0"/>
              <a:t>Nödlösning eftersom kan ge blödningsrubbningar vid upprepad användning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6966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21BEC-8393-9CE9-5C86-1DA809CB4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2410AE-77BE-F8B8-796F-0E9224518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Preventivmedel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9ADF280-5D52-5932-3505-01867559D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v-SE" b="1" dirty="0"/>
              <a:t>Hormonsprutor</a:t>
            </a:r>
            <a:r>
              <a:rPr lang="sv-SE" dirty="0"/>
              <a:t> </a:t>
            </a:r>
          </a:p>
          <a:p>
            <a:r>
              <a:rPr lang="sv-SE" dirty="0"/>
              <a:t>Ersättning till p-piller</a:t>
            </a:r>
          </a:p>
          <a:p>
            <a:r>
              <a:rPr lang="sv-SE" dirty="0"/>
              <a:t>Kvinnan får en spruta var tredje månad 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b="1" dirty="0"/>
              <a:t>P-stavar </a:t>
            </a:r>
          </a:p>
          <a:p>
            <a:r>
              <a:rPr lang="sv-SE" dirty="0"/>
              <a:t>Sätts in under huden strax ovanför armvecket</a:t>
            </a:r>
          </a:p>
          <a:p>
            <a:r>
              <a:rPr lang="sv-SE" dirty="0"/>
              <a:t>Verkar i 5 år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/>
              <a:t>P-plåster </a:t>
            </a:r>
          </a:p>
          <a:p>
            <a:r>
              <a:rPr lang="sv-SE" dirty="0"/>
              <a:t>Motsvarighet till p-stavar</a:t>
            </a:r>
          </a:p>
          <a:p>
            <a:r>
              <a:rPr lang="sv-SE" dirty="0"/>
              <a:t>Hormoner tas upp genom huden </a:t>
            </a:r>
          </a:p>
        </p:txBody>
      </p:sp>
    </p:spTree>
    <p:extLst>
      <p:ext uri="{BB962C8B-B14F-4D97-AF65-F5344CB8AC3E}">
        <p14:creationId xmlns:p14="http://schemas.microsoft.com/office/powerpoint/2010/main" val="4121450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4BCBB-CA6E-411B-C778-122790EC7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01A514-07E6-AF35-1991-E2189EFD5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Preventivmedel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BC7650D-3F6A-255A-0F2F-76DCED756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/>
              <a:t>Pessar</a:t>
            </a:r>
            <a:r>
              <a:rPr lang="sv-SE" dirty="0"/>
              <a:t> </a:t>
            </a:r>
          </a:p>
          <a:p>
            <a:r>
              <a:rPr lang="sv-SE" dirty="0"/>
              <a:t>Gummihätta som hålls utspänd av en fjädrande ring </a:t>
            </a:r>
          </a:p>
          <a:p>
            <a:r>
              <a:rPr lang="sv-SE" dirty="0"/>
              <a:t>Före samlaget placeras det tillsammans med spermiedödande medel längst upp i slidan </a:t>
            </a:r>
          </a:p>
          <a:p>
            <a:r>
              <a:rPr lang="sv-SE" dirty="0"/>
              <a:t>Pessaret provas ut av en läkare eller barnmorska </a:t>
            </a:r>
          </a:p>
          <a:p>
            <a:pPr marL="0" indent="0">
              <a:buNone/>
            </a:pPr>
            <a:r>
              <a:rPr lang="sv-SE" b="1" dirty="0"/>
              <a:t>Spiral</a:t>
            </a:r>
            <a:r>
              <a:rPr lang="sv-SE" dirty="0"/>
              <a:t> </a:t>
            </a:r>
          </a:p>
          <a:p>
            <a:r>
              <a:rPr lang="sv-SE" dirty="0"/>
              <a:t>Ett föremål av plast och ev. koppar som sätts in i livmodern av en läkare eller barnmorska </a:t>
            </a:r>
          </a:p>
          <a:p>
            <a:r>
              <a:rPr lang="sv-SE" dirty="0"/>
              <a:t>Fungerar under flera år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1769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8CEEA1-CF23-540D-7EDF-7A3C6262E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Sexuellt överförbar smitta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9BDDA75-2EE8-AF22-8537-4B3F78B8D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Sjukdomar som sprids vid sexuella kontakter kallas </a:t>
            </a:r>
            <a:r>
              <a:rPr lang="sv-SE" i="1" dirty="0"/>
              <a:t>könssjukdomar</a:t>
            </a:r>
            <a:r>
              <a:rPr lang="sv-SE" dirty="0"/>
              <a:t> </a:t>
            </a:r>
          </a:p>
          <a:p>
            <a:r>
              <a:rPr lang="sv-SE" dirty="0"/>
              <a:t>Vissa könssjukdomar orsakas av </a:t>
            </a:r>
            <a:r>
              <a:rPr lang="sv-SE" dirty="0" err="1"/>
              <a:t>bakteria</a:t>
            </a:r>
            <a:r>
              <a:rPr lang="sv-SE" dirty="0"/>
              <a:t> </a:t>
            </a:r>
          </a:p>
          <a:p>
            <a:pPr lvl="1"/>
            <a:r>
              <a:rPr lang="sv-SE" dirty="0"/>
              <a:t>T.ex. </a:t>
            </a:r>
            <a:r>
              <a:rPr lang="sv-SE" i="1" dirty="0"/>
              <a:t>klamydia, gonorré, syfilis </a:t>
            </a:r>
            <a:endParaRPr lang="sv-SE" dirty="0"/>
          </a:p>
          <a:p>
            <a:r>
              <a:rPr lang="sv-SE" dirty="0"/>
              <a:t>Vissa könssjukdomar orsakas av virus </a:t>
            </a:r>
          </a:p>
          <a:p>
            <a:pPr lvl="1"/>
            <a:r>
              <a:rPr lang="sv-SE" dirty="0"/>
              <a:t>T.ex. </a:t>
            </a:r>
            <a:r>
              <a:rPr lang="sv-SE" i="1" dirty="0"/>
              <a:t>könsherpes, </a:t>
            </a:r>
            <a:r>
              <a:rPr lang="sv-SE" i="1" dirty="0" err="1"/>
              <a:t>kondylom</a:t>
            </a:r>
            <a:r>
              <a:rPr lang="sv-SE" i="1" dirty="0"/>
              <a:t> </a:t>
            </a:r>
            <a:endParaRPr lang="sv-SE" dirty="0"/>
          </a:p>
          <a:p>
            <a:pPr lvl="1"/>
            <a:r>
              <a:rPr lang="sv-SE" dirty="0"/>
              <a:t>AIDS är ett samlingsnamn på olika infektioner och tumörer som kan bryta ut om immunförsvaret har försvagats av HIV (Humant Immunbrist-Virus)</a:t>
            </a:r>
          </a:p>
          <a:p>
            <a:r>
              <a:rPr lang="sv-SE" dirty="0"/>
              <a:t>Kondom och </a:t>
            </a:r>
            <a:r>
              <a:rPr lang="sv-SE" dirty="0" err="1"/>
              <a:t>femidom</a:t>
            </a:r>
            <a:r>
              <a:rPr lang="sv-SE" dirty="0"/>
              <a:t> skyddar mot könssjukdomar vid vaginala eller anala samlag</a:t>
            </a:r>
          </a:p>
          <a:p>
            <a:r>
              <a:rPr lang="sv-SE" dirty="0"/>
              <a:t>Kondom används även vid munsex med ett manligt könsorgan</a:t>
            </a:r>
          </a:p>
          <a:p>
            <a:r>
              <a:rPr lang="sv-SE" i="1" dirty="0"/>
              <a:t>Slicklapp</a:t>
            </a:r>
            <a:r>
              <a:rPr lang="sv-SE" dirty="0"/>
              <a:t> används vid munsex med kvinnans könsorgan 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712255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543ED5-6780-C375-80D2-91F0756ED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Smittskyddslagen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3457289-916A-A33B-456B-EE2BAB4F7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En lag som hindrar smittsamma och allmänfarliga sjukdomar från att sprida </a:t>
            </a:r>
          </a:p>
          <a:p>
            <a:r>
              <a:rPr lang="sv-SE" dirty="0"/>
              <a:t>Enligt lagen: </a:t>
            </a:r>
          </a:p>
          <a:p>
            <a:pPr lvl="1"/>
            <a:r>
              <a:rPr lang="sv-SE" dirty="0"/>
              <a:t>Man är skyldig att besöka en läkare om man misstänker att man har fått klamydia, gonorré, syfilis, eller HIV </a:t>
            </a:r>
          </a:p>
          <a:p>
            <a:pPr lvl="1"/>
            <a:r>
              <a:rPr lang="sv-SE" dirty="0"/>
              <a:t>Man är då skyldig att berätta om sina sexuella kontakter så att även andra som har smittan får hjälp </a:t>
            </a:r>
          </a:p>
        </p:txBody>
      </p:sp>
    </p:spTree>
    <p:extLst>
      <p:ext uri="{BB962C8B-B14F-4D97-AF65-F5344CB8AC3E}">
        <p14:creationId xmlns:p14="http://schemas.microsoft.com/office/powerpoint/2010/main" val="1301088372"/>
      </p:ext>
    </p:extLst>
  </p:cSld>
  <p:clrMapOvr>
    <a:masterClrMapping/>
  </p:clrMapOvr>
</p:sld>
</file>

<file path=ppt/theme/theme1.xml><?xml version="1.0" encoding="utf-8"?>
<a:theme xmlns:a="http://schemas.openxmlformats.org/drawingml/2006/main" name="Fares Presentationer">
  <a:themeElements>
    <a:clrScheme name="Grö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res Presentationer" id="{DD3A22C2-77FB-4360-BE0D-DA884D3ABDB5}" vid="{FFF006AB-9824-4A35-9C97-722C77F8563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Fares Presentationer</Template>
  <TotalTime>1</TotalTime>
  <Words>577</Words>
  <Application>Microsoft Office PowerPoint</Application>
  <PresentationFormat>Bredbild</PresentationFormat>
  <Paragraphs>82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Fares Presentationer</vt:lpstr>
      <vt:lpstr>Biologi 2</vt:lpstr>
      <vt:lpstr>Skydd vid sex </vt:lpstr>
      <vt:lpstr>Preventivmedel </vt:lpstr>
      <vt:lpstr>Preventivmedel </vt:lpstr>
      <vt:lpstr>Preventivmedel </vt:lpstr>
      <vt:lpstr>Preventivmedel </vt:lpstr>
      <vt:lpstr>Preventivmedel </vt:lpstr>
      <vt:lpstr>Sexuellt överförbar smitta </vt:lpstr>
      <vt:lpstr>Smittskyddslagen </vt:lpstr>
      <vt:lpstr>Abort </vt:lpstr>
      <vt:lpstr>PowerPoint-presentation</vt:lpstr>
      <vt:lpstr>Sex och Kärlek </vt:lpstr>
      <vt:lpstr>Könsidentitet och sexuell läggning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Fares Makki</dc:creator>
  <cp:lastModifiedBy>Fares Makki</cp:lastModifiedBy>
  <cp:revision>1</cp:revision>
  <dcterms:created xsi:type="dcterms:W3CDTF">2026-03-06T15:26:31Z</dcterms:created>
  <dcterms:modified xsi:type="dcterms:W3CDTF">2026-03-06T15:27:33Z</dcterms:modified>
</cp:coreProperties>
</file>